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20.png" ContentType="image/png"/>
  <Override PartName="/ppt/media/image12.png" ContentType="image/png"/>
  <Override PartName="/ppt/media/image3.png" ContentType="image/png"/>
  <Override PartName="/ppt/media/image8.png" ContentType="image/png"/>
  <Override PartName="/ppt/media/image17.png" ContentType="image/png"/>
  <Override PartName="/ppt/media/image11.png" ContentType="image/png"/>
  <Override PartName="/ppt/media/image2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5.png" ContentType="image/png"/>
  <Override PartName="/ppt/media/image14.png" ContentType="image/png"/>
  <Override PartName="/ppt/media/image6.png" ContentType="image/png"/>
  <Override PartName="/ppt/media/image15.png" ContentType="image/png"/>
  <Override PartName="/ppt/media/image10.png" ContentType="image/png"/>
  <Override PartName="/ppt/media/image1.png" ContentType="image/png"/>
  <Override PartName="/ppt/media/image7.png" ContentType="image/png"/>
  <Override PartName="/ppt/media/image1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move the slide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AC9B3DD6-601B-42AD-AB84-58159D7CE8B9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A643A72-9F9E-451A-AA5A-8BE3CA7AF06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58879C6-D4EF-45CA-B616-D7F09B8DCC4D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3454185-C3F4-492D-AAA9-AF877C3486ED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7740E93-5C18-47F3-AFEC-F15EADD4458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D4B7281-DA1B-4DB7-8F9E-C7F344009162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910D668-9BE9-43C7-9732-274CCAF7F62F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A953BD7-E5A8-4A00-9BEF-3D4ED641DBE4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1094082-B634-40A4-B44A-41CC056D9B18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A996EE7-FB87-49AF-9CA4-E851E19A4C5A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8C10D8A-9584-4BE0-98A5-C9049638BDB5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FCBC34B-32C5-4C33-B8BE-111454A5E5A0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5E0021C-121C-4D6C-A60A-7E4B9E283268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0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5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0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5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0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5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0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ddd6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fece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5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slideLayout" Target="../slideLayouts/slideLayout9.xml"/><Relationship Id="rId10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5" name="Text 0"/>
          <p:cNvSpPr/>
          <p:nvPr/>
        </p:nvSpPr>
        <p:spPr>
          <a:xfrm>
            <a:off x="6280200" y="274536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1" lang="en-US" sz="44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Developing a Strategic Legal Preparation Tool</a:t>
            </a:r>
            <a:endParaRPr b="0" lang="en-US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" name="Text 1"/>
          <p:cNvSpPr/>
          <p:nvPr/>
        </p:nvSpPr>
        <p:spPr>
          <a:xfrm>
            <a:off x="6280200" y="4503240"/>
            <a:ext cx="75560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AI &amp; Machine Learning Project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" name="Text 2"/>
          <p:cNvSpPr/>
          <p:nvPr/>
        </p:nvSpPr>
        <p:spPr>
          <a:xfrm>
            <a:off x="6280200" y="5121360"/>
            <a:ext cx="75560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Presenter: Uma Pravallika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0"/>
          <p:cNvSpPr/>
          <p:nvPr/>
        </p:nvSpPr>
        <p:spPr>
          <a:xfrm>
            <a:off x="793800" y="2228040"/>
            <a:ext cx="99082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1" lang="en-US" sz="44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Precision Reference Mapping &amp; Results</a:t>
            </a:r>
            <a:endParaRPr b="0" lang="en-US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7" name="Text 1"/>
          <p:cNvSpPr/>
          <p:nvPr/>
        </p:nvSpPr>
        <p:spPr>
          <a:xfrm>
            <a:off x="793800" y="3390480"/>
            <a:ext cx="4158360" cy="7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5851"/>
              </a:lnSpc>
              <a:tabLst>
                <a:tab algn="l" pos="0"/>
              </a:tabLst>
            </a:pPr>
            <a:r>
              <a:rPr b="1" lang="en-US" sz="58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100%</a:t>
            </a:r>
            <a:endParaRPr b="0" lang="en-US" sz="58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8" name="Text 2"/>
          <p:cNvSpPr/>
          <p:nvPr/>
        </p:nvSpPr>
        <p:spPr>
          <a:xfrm>
            <a:off x="1455480" y="44222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Citation Accuracy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9" name="Text 3"/>
          <p:cNvSpPr/>
          <p:nvPr/>
        </p:nvSpPr>
        <p:spPr>
          <a:xfrm>
            <a:off x="793800" y="4912560"/>
            <a:ext cx="415836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Every key sentence tagged with precise page and line numbers for legal verification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0" name="Text 4"/>
          <p:cNvSpPr/>
          <p:nvPr/>
        </p:nvSpPr>
        <p:spPr>
          <a:xfrm>
            <a:off x="5235840" y="3390480"/>
            <a:ext cx="4158360" cy="7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5851"/>
              </a:lnSpc>
              <a:tabLst>
                <a:tab algn="l" pos="0"/>
              </a:tabLst>
            </a:pPr>
            <a:r>
              <a:rPr b="1" lang="en-US" sz="58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10</a:t>
            </a:r>
            <a:endParaRPr b="0" lang="en-US" sz="58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1" name="Text 5"/>
          <p:cNvSpPr/>
          <p:nvPr/>
        </p:nvSpPr>
        <p:spPr>
          <a:xfrm>
            <a:off x="5897520" y="44222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Top Arguments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2" name="Text 6"/>
          <p:cNvSpPr/>
          <p:nvPr/>
        </p:nvSpPr>
        <p:spPr>
          <a:xfrm>
            <a:off x="5235840" y="4912560"/>
            <a:ext cx="415836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Most pivotal sentences extracted and ranked by legal significance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3" name="Text 7"/>
          <p:cNvSpPr/>
          <p:nvPr/>
        </p:nvSpPr>
        <p:spPr>
          <a:xfrm>
            <a:off x="9677880" y="3390480"/>
            <a:ext cx="4158360" cy="7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5851"/>
              </a:lnSpc>
              <a:tabLst>
                <a:tab algn="l" pos="0"/>
              </a:tabLst>
            </a:pPr>
            <a:r>
              <a:rPr b="1" lang="en-US" sz="58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5:5</a:t>
            </a:r>
            <a:endParaRPr b="0" lang="en-US" sz="58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4" name="Text 8"/>
          <p:cNvSpPr/>
          <p:nvPr/>
        </p:nvSpPr>
        <p:spPr>
          <a:xfrm>
            <a:off x="10339560" y="44222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Balanced Analysis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5" name="Text 9"/>
          <p:cNvSpPr/>
          <p:nvPr/>
        </p:nvSpPr>
        <p:spPr>
          <a:xfrm>
            <a:off x="9677880" y="4912560"/>
            <a:ext cx="415836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Equal representation of "For" and "Against" legal positions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Image 0" descr="preencoded.png"/>
          <p:cNvPicPr/>
          <p:nvPr/>
        </p:nvPicPr>
        <p:blipFill>
          <a:blip r:embed="rId1"/>
          <a:stretch/>
        </p:blipFill>
        <p:spPr>
          <a:xfrm>
            <a:off x="793800" y="1354680"/>
            <a:ext cx="8922960" cy="55198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 0"/>
          <p:cNvSpPr/>
          <p:nvPr/>
        </p:nvSpPr>
        <p:spPr>
          <a:xfrm>
            <a:off x="729000" y="572760"/>
            <a:ext cx="5207400" cy="65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100"/>
              </a:lnSpc>
              <a:tabLst>
                <a:tab algn="l" pos="0"/>
              </a:tabLst>
            </a:pPr>
            <a:r>
              <a:rPr b="1" lang="en-US" sz="410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Visualizations </a:t>
            </a:r>
            <a:endParaRPr b="0" lang="en-US" sz="4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78" name="Image 0" descr="preencoded.png"/>
          <p:cNvPicPr/>
          <p:nvPr/>
        </p:nvPicPr>
        <p:blipFill>
          <a:blip r:embed="rId1"/>
          <a:stretch/>
        </p:blipFill>
        <p:spPr>
          <a:xfrm>
            <a:off x="729000" y="1770480"/>
            <a:ext cx="6331680" cy="2307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9" name="Text 1"/>
          <p:cNvSpPr/>
          <p:nvPr/>
        </p:nvSpPr>
        <p:spPr>
          <a:xfrm>
            <a:off x="729000" y="4312800"/>
            <a:ext cx="312408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050"/>
              </a:lnSpc>
              <a:tabLst>
                <a:tab algn="l" pos="0"/>
              </a:tabLst>
            </a:pPr>
            <a:r>
              <a:rPr b="1" lang="en-US" sz="24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Bar Plot </a:t>
            </a:r>
            <a:endParaRPr b="0" lang="en-US" sz="2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0" name="Text 2"/>
          <p:cNvSpPr/>
          <p:nvPr/>
        </p:nvSpPr>
        <p:spPr>
          <a:xfrm>
            <a:off x="729000" y="4911480"/>
            <a:ext cx="633168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endParaRPr b="0" lang="en-U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81" name="Image 1" descr="preencoded.png"/>
          <p:cNvPicPr/>
          <p:nvPr/>
        </p:nvPicPr>
        <p:blipFill>
          <a:blip r:embed="rId2"/>
          <a:stretch/>
        </p:blipFill>
        <p:spPr>
          <a:xfrm>
            <a:off x="7576920" y="1770480"/>
            <a:ext cx="6331680" cy="5003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2" name="Text 3"/>
          <p:cNvSpPr/>
          <p:nvPr/>
        </p:nvSpPr>
        <p:spPr>
          <a:xfrm>
            <a:off x="7576920" y="7008480"/>
            <a:ext cx="312408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050"/>
              </a:lnSpc>
              <a:tabLst>
                <a:tab algn="l" pos="0"/>
              </a:tabLst>
            </a:pPr>
            <a:r>
              <a:rPr b="1" lang="en-US" sz="24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Histogram </a:t>
            </a:r>
            <a:endParaRPr b="0" lang="en-US" sz="2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 0"/>
          <p:cNvSpPr/>
          <p:nvPr/>
        </p:nvSpPr>
        <p:spPr>
          <a:xfrm>
            <a:off x="793800" y="200340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1" lang="en-US" sz="44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Problem Statement</a:t>
            </a:r>
            <a:endParaRPr b="0" lang="en-US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9" name="Shape 1"/>
          <p:cNvSpPr/>
          <p:nvPr/>
        </p:nvSpPr>
        <p:spPr>
          <a:xfrm>
            <a:off x="793800" y="3052440"/>
            <a:ext cx="4196160" cy="3173400"/>
          </a:xfrm>
          <a:prstGeom prst="roundRect">
            <a:avLst>
              <a:gd name="adj" fmla="val 4610"/>
            </a:avLst>
          </a:prstGeom>
          <a:solidFill>
            <a:srgbClr val="efece6"/>
          </a:solidFill>
          <a:ln w="30480">
            <a:solidFill>
              <a:srgbClr val="cbc5b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Shape 2"/>
          <p:cNvSpPr/>
          <p:nvPr/>
        </p:nvSpPr>
        <p:spPr>
          <a:xfrm>
            <a:off x="763200" y="3052440"/>
            <a:ext cx="121680" cy="317340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1" name="Text 3"/>
          <p:cNvSpPr/>
          <p:nvPr/>
        </p:nvSpPr>
        <p:spPr>
          <a:xfrm>
            <a:off x="1142640" y="3309480"/>
            <a:ext cx="35899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Document Complexity Challenge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2" name="Text 4"/>
          <p:cNvSpPr/>
          <p:nvPr/>
        </p:nvSpPr>
        <p:spPr>
          <a:xfrm>
            <a:off x="1142640" y="4154400"/>
            <a:ext cx="3589920" cy="18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Lawyers must analyze extensive, complex legal documents under tight deadlines, often spanning hundreds of pages with intricate legal language.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" name="Shape 5"/>
          <p:cNvSpPr/>
          <p:nvPr/>
        </p:nvSpPr>
        <p:spPr>
          <a:xfrm>
            <a:off x="5217120" y="3052440"/>
            <a:ext cx="4196160" cy="3173400"/>
          </a:xfrm>
          <a:prstGeom prst="roundRect">
            <a:avLst>
              <a:gd name="adj" fmla="val 4610"/>
            </a:avLst>
          </a:prstGeom>
          <a:solidFill>
            <a:srgbClr val="efece6"/>
          </a:solidFill>
          <a:ln w="30480">
            <a:solidFill>
              <a:srgbClr val="cbc5b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Shape 6"/>
          <p:cNvSpPr/>
          <p:nvPr/>
        </p:nvSpPr>
        <p:spPr>
          <a:xfrm>
            <a:off x="5186520" y="3052440"/>
            <a:ext cx="121680" cy="317340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5" name="Text 7"/>
          <p:cNvSpPr/>
          <p:nvPr/>
        </p:nvSpPr>
        <p:spPr>
          <a:xfrm>
            <a:off x="5565600" y="3309480"/>
            <a:ext cx="34855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Manual Process Limitations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6" name="Text 8"/>
          <p:cNvSpPr/>
          <p:nvPr/>
        </p:nvSpPr>
        <p:spPr>
          <a:xfrm>
            <a:off x="5565600" y="3800160"/>
            <a:ext cx="3589920" cy="18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Traditional manual preparation is time-consuming, prone to human error, and may miss critical arguments buried in lengthy documents.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7" name="Shape 9"/>
          <p:cNvSpPr/>
          <p:nvPr/>
        </p:nvSpPr>
        <p:spPr>
          <a:xfrm>
            <a:off x="9640080" y="3052440"/>
            <a:ext cx="4196160" cy="3173400"/>
          </a:xfrm>
          <a:prstGeom prst="roundRect">
            <a:avLst>
              <a:gd name="adj" fmla="val 4610"/>
            </a:avLst>
          </a:prstGeom>
          <a:solidFill>
            <a:srgbClr val="efece6"/>
          </a:solidFill>
          <a:ln w="30480">
            <a:solidFill>
              <a:srgbClr val="cbc5b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Shape 10"/>
          <p:cNvSpPr/>
          <p:nvPr/>
        </p:nvSpPr>
        <p:spPr>
          <a:xfrm>
            <a:off x="9609480" y="3052440"/>
            <a:ext cx="121680" cy="317340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9" name="Text 11"/>
          <p:cNvSpPr/>
          <p:nvPr/>
        </p:nvSpPr>
        <p:spPr>
          <a:xfrm>
            <a:off x="9988920" y="33094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Strategic Goal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0" name="Text 12"/>
          <p:cNvSpPr/>
          <p:nvPr/>
        </p:nvSpPr>
        <p:spPr>
          <a:xfrm>
            <a:off x="9988920" y="3800160"/>
            <a:ext cx="3589920" cy="18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Extract the top 10 most pivotal arguments (both For and Against) with precise page and line references for comprehensive legal preparation.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 0"/>
          <p:cNvSpPr/>
          <p:nvPr/>
        </p:nvSpPr>
        <p:spPr>
          <a:xfrm>
            <a:off x="793800" y="718200"/>
            <a:ext cx="5670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1" lang="en-US" sz="44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Project Objectives</a:t>
            </a:r>
            <a:endParaRPr b="0" lang="en-US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2" name="Shape 1"/>
          <p:cNvSpPr/>
          <p:nvPr/>
        </p:nvSpPr>
        <p:spPr>
          <a:xfrm>
            <a:off x="793800" y="1767240"/>
            <a:ext cx="6407640" cy="2939760"/>
          </a:xfrm>
          <a:prstGeom prst="roundRect">
            <a:avLst>
              <a:gd name="adj" fmla="val 1157"/>
            </a:avLst>
          </a:prstGeom>
          <a:solidFill>
            <a:srgbClr val="e5dfd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Shape 2"/>
          <p:cNvSpPr/>
          <p:nvPr/>
        </p:nvSpPr>
        <p:spPr>
          <a:xfrm>
            <a:off x="1020600" y="1994040"/>
            <a:ext cx="680040" cy="680040"/>
          </a:xfrm>
          <a:prstGeom prst="roundRect">
            <a:avLst>
              <a:gd name="adj" fmla="val 13436980"/>
            </a:avLst>
          </a:prstGeom>
          <a:solidFill>
            <a:srgbClr val="28282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84" name="Image 0" descr="preencoded.png"/>
          <p:cNvPicPr/>
          <p:nvPr/>
        </p:nvPicPr>
        <p:blipFill>
          <a:blip r:embed="rId1"/>
          <a:stretch/>
        </p:blipFill>
        <p:spPr>
          <a:xfrm>
            <a:off x="1207800" y="2142720"/>
            <a:ext cx="305640" cy="382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5" name="Text 3"/>
          <p:cNvSpPr/>
          <p:nvPr/>
        </p:nvSpPr>
        <p:spPr>
          <a:xfrm>
            <a:off x="1020600" y="2901240"/>
            <a:ext cx="37832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Automate Document Analysis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6" name="Text 4"/>
          <p:cNvSpPr/>
          <p:nvPr/>
        </p:nvSpPr>
        <p:spPr>
          <a:xfrm>
            <a:off x="1020600" y="3391560"/>
            <a:ext cx="59540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Transform manual legal document summarization into an efficient, AI-powered automated process that handles complex legal texts.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7" name="Shape 5"/>
          <p:cNvSpPr/>
          <p:nvPr/>
        </p:nvSpPr>
        <p:spPr>
          <a:xfrm>
            <a:off x="7428600" y="1767240"/>
            <a:ext cx="6407640" cy="2939760"/>
          </a:xfrm>
          <a:prstGeom prst="roundRect">
            <a:avLst>
              <a:gd name="adj" fmla="val 1157"/>
            </a:avLst>
          </a:prstGeom>
          <a:solidFill>
            <a:srgbClr val="e5dfd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" name="Shape 6"/>
          <p:cNvSpPr/>
          <p:nvPr/>
        </p:nvSpPr>
        <p:spPr>
          <a:xfrm>
            <a:off x="7655400" y="1994040"/>
            <a:ext cx="680040" cy="680040"/>
          </a:xfrm>
          <a:prstGeom prst="roundRect">
            <a:avLst>
              <a:gd name="adj" fmla="val 13436980"/>
            </a:avLst>
          </a:prstGeom>
          <a:solidFill>
            <a:srgbClr val="28282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89" name="Image 1" descr="preencoded.png"/>
          <p:cNvPicPr/>
          <p:nvPr/>
        </p:nvPicPr>
        <p:blipFill>
          <a:blip r:embed="rId2"/>
          <a:stretch/>
        </p:blipFill>
        <p:spPr>
          <a:xfrm>
            <a:off x="7842600" y="2142720"/>
            <a:ext cx="305640" cy="382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0" name="Text 7"/>
          <p:cNvSpPr/>
          <p:nvPr/>
        </p:nvSpPr>
        <p:spPr>
          <a:xfrm>
            <a:off x="7655400" y="2901240"/>
            <a:ext cx="33775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Extract Critical Arguments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" name="Text 8"/>
          <p:cNvSpPr/>
          <p:nvPr/>
        </p:nvSpPr>
        <p:spPr>
          <a:xfrm>
            <a:off x="7655400" y="3391560"/>
            <a:ext cx="59540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Identify and classify the most compelling arguments on both sides of legal issues with balanced representation.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" name="Shape 9"/>
          <p:cNvSpPr/>
          <p:nvPr/>
        </p:nvSpPr>
        <p:spPr>
          <a:xfrm>
            <a:off x="793800" y="4934160"/>
            <a:ext cx="6407640" cy="2576880"/>
          </a:xfrm>
          <a:prstGeom prst="roundRect">
            <a:avLst>
              <a:gd name="adj" fmla="val 1320"/>
            </a:avLst>
          </a:prstGeom>
          <a:solidFill>
            <a:srgbClr val="e5dfd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" name="Shape 10"/>
          <p:cNvSpPr/>
          <p:nvPr/>
        </p:nvSpPr>
        <p:spPr>
          <a:xfrm>
            <a:off x="1020600" y="5160960"/>
            <a:ext cx="680040" cy="680040"/>
          </a:xfrm>
          <a:prstGeom prst="roundRect">
            <a:avLst>
              <a:gd name="adj" fmla="val 13436980"/>
            </a:avLst>
          </a:prstGeom>
          <a:solidFill>
            <a:srgbClr val="28282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94" name="Image 2" descr="preencoded.png"/>
          <p:cNvPicPr/>
          <p:nvPr/>
        </p:nvPicPr>
        <p:blipFill>
          <a:blip r:embed="rId3"/>
          <a:stretch/>
        </p:blipFill>
        <p:spPr>
          <a:xfrm>
            <a:off x="1207800" y="5309640"/>
            <a:ext cx="305640" cy="382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5" name="Text 11"/>
          <p:cNvSpPr/>
          <p:nvPr/>
        </p:nvSpPr>
        <p:spPr>
          <a:xfrm>
            <a:off x="1020600" y="6068160"/>
            <a:ext cx="361116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Provide Credible References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6" name="Text 12"/>
          <p:cNvSpPr/>
          <p:nvPr/>
        </p:nvSpPr>
        <p:spPr>
          <a:xfrm>
            <a:off x="1020600" y="6558480"/>
            <a:ext cx="59540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Ensure every extracted argument includes precise page and line citations for legal credibility and verification.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7" name="Shape 13"/>
          <p:cNvSpPr/>
          <p:nvPr/>
        </p:nvSpPr>
        <p:spPr>
          <a:xfrm>
            <a:off x="7428600" y="4934160"/>
            <a:ext cx="6407640" cy="2576880"/>
          </a:xfrm>
          <a:prstGeom prst="roundRect">
            <a:avLst>
              <a:gd name="adj" fmla="val 1320"/>
            </a:avLst>
          </a:prstGeom>
          <a:solidFill>
            <a:srgbClr val="e5dfd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Shape 14"/>
          <p:cNvSpPr/>
          <p:nvPr/>
        </p:nvSpPr>
        <p:spPr>
          <a:xfrm>
            <a:off x="7655400" y="5160960"/>
            <a:ext cx="680040" cy="680040"/>
          </a:xfrm>
          <a:prstGeom prst="roundRect">
            <a:avLst>
              <a:gd name="adj" fmla="val 13436980"/>
            </a:avLst>
          </a:prstGeom>
          <a:solidFill>
            <a:srgbClr val="28282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99" name="Image 3" descr="preencoded.png"/>
          <p:cNvPicPr/>
          <p:nvPr/>
        </p:nvPicPr>
        <p:blipFill>
          <a:blip r:embed="rId4"/>
          <a:stretch/>
        </p:blipFill>
        <p:spPr>
          <a:xfrm>
            <a:off x="7842600" y="5309640"/>
            <a:ext cx="305640" cy="382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0" name="Text 15"/>
          <p:cNvSpPr/>
          <p:nvPr/>
        </p:nvSpPr>
        <p:spPr>
          <a:xfrm>
            <a:off x="7655400" y="6068160"/>
            <a:ext cx="38674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Enhance Attorney Preparation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1" name="Text 16"/>
          <p:cNvSpPr/>
          <p:nvPr/>
        </p:nvSpPr>
        <p:spPr>
          <a:xfrm>
            <a:off x="7655400" y="6558480"/>
            <a:ext cx="59540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Empower legal professionals with AI-powered insights that accelerate case preparation and strategic planning.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 0"/>
          <p:cNvSpPr/>
          <p:nvPr/>
        </p:nvSpPr>
        <p:spPr>
          <a:xfrm>
            <a:off x="491040" y="387360"/>
            <a:ext cx="5570280" cy="43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450"/>
              </a:lnSpc>
              <a:tabLst>
                <a:tab algn="l" pos="0"/>
              </a:tabLst>
            </a:pPr>
            <a:r>
              <a:rPr b="1" lang="en-US" sz="27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Technical Approach &amp; Methodology</a:t>
            </a:r>
            <a:endParaRPr b="0" lang="en-US" sz="2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03" name="Image 0" descr="preencoded.png"/>
          <p:cNvPicPr/>
          <p:nvPr/>
        </p:nvPicPr>
        <p:blipFill>
          <a:blip r:embed="rId1"/>
          <a:stretch/>
        </p:blipFill>
        <p:spPr>
          <a:xfrm>
            <a:off x="491040" y="1106280"/>
            <a:ext cx="701280" cy="841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4" name="Text 1"/>
          <p:cNvSpPr/>
          <p:nvPr/>
        </p:nvSpPr>
        <p:spPr>
          <a:xfrm>
            <a:off x="1333080" y="1246680"/>
            <a:ext cx="1753920" cy="2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1" lang="en-US" sz="13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Data Collection</a:t>
            </a:r>
            <a:endParaRPr b="0" lang="en-US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" name="Text 2"/>
          <p:cNvSpPr/>
          <p:nvPr/>
        </p:nvSpPr>
        <p:spPr>
          <a:xfrm>
            <a:off x="1333080" y="1549800"/>
            <a:ext cx="1280592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10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Extract text with page/line mapping</a:t>
            </a:r>
            <a:endParaRPr b="0" lang="en-US" sz="1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06" name="Image 1" descr="preencoded.png"/>
          <p:cNvPicPr/>
          <p:nvPr/>
        </p:nvPicPr>
        <p:blipFill>
          <a:blip r:embed="rId2"/>
          <a:stretch/>
        </p:blipFill>
        <p:spPr>
          <a:xfrm>
            <a:off x="491040" y="1948320"/>
            <a:ext cx="701280" cy="841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7" name="Text 3"/>
          <p:cNvSpPr/>
          <p:nvPr/>
        </p:nvSpPr>
        <p:spPr>
          <a:xfrm>
            <a:off x="1333080" y="2088720"/>
            <a:ext cx="1753920" cy="2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1" lang="en-US" sz="13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Structure &amp; Clean</a:t>
            </a:r>
            <a:endParaRPr b="0" lang="en-US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8" name="Text 4"/>
          <p:cNvSpPr/>
          <p:nvPr/>
        </p:nvSpPr>
        <p:spPr>
          <a:xfrm>
            <a:off x="1333080" y="2391840"/>
            <a:ext cx="1280592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10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Process and normalize legal text</a:t>
            </a:r>
            <a:endParaRPr b="0" lang="en-US" sz="1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09" name="Image 2" descr="preencoded.png"/>
          <p:cNvPicPr/>
          <p:nvPr/>
        </p:nvPicPr>
        <p:blipFill>
          <a:blip r:embed="rId3"/>
          <a:stretch/>
        </p:blipFill>
        <p:spPr>
          <a:xfrm>
            <a:off x="491040" y="2790360"/>
            <a:ext cx="701280" cy="841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0" name="Text 5"/>
          <p:cNvSpPr/>
          <p:nvPr/>
        </p:nvSpPr>
        <p:spPr>
          <a:xfrm>
            <a:off x="1333080" y="2930760"/>
            <a:ext cx="1753920" cy="2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1" lang="en-US" sz="13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Keyword Extraction</a:t>
            </a:r>
            <a:endParaRPr b="0" lang="en-US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1" name="Text 6"/>
          <p:cNvSpPr/>
          <p:nvPr/>
        </p:nvSpPr>
        <p:spPr>
          <a:xfrm>
            <a:off x="1333080" y="3233880"/>
            <a:ext cx="1280592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10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Identify critical legal terms</a:t>
            </a:r>
            <a:endParaRPr b="0" lang="en-US" sz="1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12" name="Image 3" descr="preencoded.png"/>
          <p:cNvPicPr/>
          <p:nvPr/>
        </p:nvPicPr>
        <p:blipFill>
          <a:blip r:embed="rId4"/>
          <a:stretch/>
        </p:blipFill>
        <p:spPr>
          <a:xfrm>
            <a:off x="491040" y="3632400"/>
            <a:ext cx="701280" cy="841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Text 7"/>
          <p:cNvSpPr/>
          <p:nvPr/>
        </p:nvSpPr>
        <p:spPr>
          <a:xfrm>
            <a:off x="1333080" y="3772440"/>
            <a:ext cx="1753920" cy="2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1" lang="en-US" sz="13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Sentence Scoring</a:t>
            </a:r>
            <a:endParaRPr b="0" lang="en-US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" name="Text 8"/>
          <p:cNvSpPr/>
          <p:nvPr/>
        </p:nvSpPr>
        <p:spPr>
          <a:xfrm>
            <a:off x="1333080" y="4075920"/>
            <a:ext cx="1280592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10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Rank relevance and importance</a:t>
            </a:r>
            <a:endParaRPr b="0" lang="en-US" sz="1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15" name="Image 4" descr="preencoded.png"/>
          <p:cNvPicPr/>
          <p:nvPr/>
        </p:nvPicPr>
        <p:blipFill>
          <a:blip r:embed="rId5"/>
          <a:stretch/>
        </p:blipFill>
        <p:spPr>
          <a:xfrm>
            <a:off x="491040" y="4474440"/>
            <a:ext cx="701280" cy="841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6" name="Text 9"/>
          <p:cNvSpPr/>
          <p:nvPr/>
        </p:nvSpPr>
        <p:spPr>
          <a:xfrm>
            <a:off x="1333080" y="4614480"/>
            <a:ext cx="1886040" cy="2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1" lang="en-US" sz="13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Argument Classification</a:t>
            </a:r>
            <a:endParaRPr b="0" lang="en-US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7" name="Text 10"/>
          <p:cNvSpPr/>
          <p:nvPr/>
        </p:nvSpPr>
        <p:spPr>
          <a:xfrm>
            <a:off x="1333080" y="4917960"/>
            <a:ext cx="1280592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10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Categorize For/Against positions</a:t>
            </a:r>
            <a:endParaRPr b="0" lang="en-US" sz="1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18" name="Image 5" descr="preencoded.png"/>
          <p:cNvPicPr/>
          <p:nvPr/>
        </p:nvPicPr>
        <p:blipFill>
          <a:blip r:embed="rId6"/>
          <a:stretch/>
        </p:blipFill>
        <p:spPr>
          <a:xfrm>
            <a:off x="491040" y="5316480"/>
            <a:ext cx="701280" cy="841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9" name="Text 11"/>
          <p:cNvSpPr/>
          <p:nvPr/>
        </p:nvSpPr>
        <p:spPr>
          <a:xfrm>
            <a:off x="1333080" y="5456520"/>
            <a:ext cx="1753920" cy="2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1" lang="en-US" sz="13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Reference Mapping</a:t>
            </a:r>
            <a:endParaRPr b="0" lang="en-US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0" name="Text 12"/>
          <p:cNvSpPr/>
          <p:nvPr/>
        </p:nvSpPr>
        <p:spPr>
          <a:xfrm>
            <a:off x="1333080" y="5760000"/>
            <a:ext cx="1280592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10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Link to page/line citations</a:t>
            </a:r>
            <a:endParaRPr b="0" lang="en-US" sz="1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21" name="Image 6" descr="preencoded.png"/>
          <p:cNvPicPr/>
          <p:nvPr/>
        </p:nvPicPr>
        <p:blipFill>
          <a:blip r:embed="rId7"/>
          <a:stretch/>
        </p:blipFill>
        <p:spPr>
          <a:xfrm>
            <a:off x="491040" y="6158520"/>
            <a:ext cx="701280" cy="841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2" name="Text 13"/>
          <p:cNvSpPr/>
          <p:nvPr/>
        </p:nvSpPr>
        <p:spPr>
          <a:xfrm>
            <a:off x="1333080" y="6298560"/>
            <a:ext cx="1753920" cy="2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1" lang="en-US" sz="13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Top 10 Selection</a:t>
            </a:r>
            <a:endParaRPr b="0" lang="en-US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3" name="Text 14"/>
          <p:cNvSpPr/>
          <p:nvPr/>
        </p:nvSpPr>
        <p:spPr>
          <a:xfrm>
            <a:off x="1333080" y="6602040"/>
            <a:ext cx="1280592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10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Choose most pivotal arguments</a:t>
            </a:r>
            <a:endParaRPr b="0" lang="en-US" sz="1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24" name="Image 7" descr="preencoded.png"/>
          <p:cNvPicPr/>
          <p:nvPr/>
        </p:nvPicPr>
        <p:blipFill>
          <a:blip r:embed="rId8"/>
          <a:stretch/>
        </p:blipFill>
        <p:spPr>
          <a:xfrm>
            <a:off x="491040" y="7000560"/>
            <a:ext cx="701280" cy="841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5" name="Text 15"/>
          <p:cNvSpPr/>
          <p:nvPr/>
        </p:nvSpPr>
        <p:spPr>
          <a:xfrm>
            <a:off x="1333080" y="7140600"/>
            <a:ext cx="1753920" cy="2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1" lang="en-US" sz="13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Final Output</a:t>
            </a:r>
            <a:endParaRPr b="0" lang="en-US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6" name="Text 16"/>
          <p:cNvSpPr/>
          <p:nvPr/>
        </p:nvSpPr>
        <p:spPr>
          <a:xfrm>
            <a:off x="1333080" y="7444080"/>
            <a:ext cx="12805920" cy="2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10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Generate structured summary</a:t>
            </a:r>
            <a:endParaRPr b="0" lang="en-US" sz="1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 0"/>
          <p:cNvSpPr/>
          <p:nvPr/>
        </p:nvSpPr>
        <p:spPr>
          <a:xfrm>
            <a:off x="793800" y="892440"/>
            <a:ext cx="81727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1" lang="en-US" sz="44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Data Collection &amp; Preprocessing</a:t>
            </a:r>
            <a:endParaRPr b="0" lang="en-US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8" name="Text 1"/>
          <p:cNvSpPr/>
          <p:nvPr/>
        </p:nvSpPr>
        <p:spPr>
          <a:xfrm>
            <a:off x="793800" y="2168280"/>
            <a:ext cx="393012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1" lang="en-US" sz="26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Technical Implementation</a:t>
            </a:r>
            <a:endParaRPr b="0" lang="en-US" sz="2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9" name="Text 2"/>
          <p:cNvSpPr/>
          <p:nvPr/>
        </p:nvSpPr>
        <p:spPr>
          <a:xfrm>
            <a:off x="793800" y="2820600"/>
            <a:ext cx="76039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Utilizing </a:t>
            </a:r>
            <a:r>
              <a:rPr b="1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pdfplumber</a:t>
            </a: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 for precise extraction of legal documents, maintaining the critical relationship between content and location references.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0" name="Text 3"/>
          <p:cNvSpPr/>
          <p:nvPr/>
        </p:nvSpPr>
        <p:spPr>
          <a:xfrm>
            <a:off x="793800" y="3750480"/>
            <a:ext cx="76039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a4a4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Page-by-page text extraction with line number tracking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1" name="Text 4"/>
          <p:cNvSpPr/>
          <p:nvPr/>
        </p:nvSpPr>
        <p:spPr>
          <a:xfrm>
            <a:off x="793800" y="4192560"/>
            <a:ext cx="76039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a4a4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Structured data format: {Page, Line, Text}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2" name="Text 5"/>
          <p:cNvSpPr/>
          <p:nvPr/>
        </p:nvSpPr>
        <p:spPr>
          <a:xfrm>
            <a:off x="793800" y="4634640"/>
            <a:ext cx="76039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a4a4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NLTK-powered text cleaning and tokenization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3" name="Text 6"/>
          <p:cNvSpPr/>
          <p:nvPr/>
        </p:nvSpPr>
        <p:spPr>
          <a:xfrm>
            <a:off x="793800" y="5077080"/>
            <a:ext cx="76039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a4a4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Stopword removal while preserving legal terminology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34" name="Image 0" descr="preencoded.png"/>
          <p:cNvPicPr/>
          <p:nvPr/>
        </p:nvPicPr>
        <p:blipFill>
          <a:blip r:embed="rId1"/>
          <a:stretch/>
        </p:blipFill>
        <p:spPr>
          <a:xfrm>
            <a:off x="8958960" y="2196720"/>
            <a:ext cx="4884480" cy="48844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6622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6" name="Text 0"/>
          <p:cNvSpPr/>
          <p:nvPr/>
        </p:nvSpPr>
        <p:spPr>
          <a:xfrm>
            <a:off x="745560" y="3425040"/>
            <a:ext cx="9486000" cy="6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199"/>
              </a:lnSpc>
              <a:tabLst>
                <a:tab algn="l" pos="0"/>
              </a:tabLst>
            </a:pPr>
            <a:r>
              <a:rPr b="1" lang="en-US" sz="41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Advanced Keyword Extraction Methods</a:t>
            </a:r>
            <a:endParaRPr b="0" lang="en-US" sz="4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7" name="Shape 1"/>
          <p:cNvSpPr/>
          <p:nvPr/>
        </p:nvSpPr>
        <p:spPr>
          <a:xfrm>
            <a:off x="745560" y="4410360"/>
            <a:ext cx="13138920" cy="1911600"/>
          </a:xfrm>
          <a:prstGeom prst="roundRect">
            <a:avLst>
              <a:gd name="adj" fmla="val 1671"/>
            </a:avLst>
          </a:prstGeom>
          <a:solidFill>
            <a:srgbClr val="efece6"/>
          </a:solidFill>
          <a:ln w="22860">
            <a:solidFill>
              <a:srgbClr val="cbc5b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Shape 2"/>
          <p:cNvSpPr/>
          <p:nvPr/>
        </p:nvSpPr>
        <p:spPr>
          <a:xfrm>
            <a:off x="768600" y="4433040"/>
            <a:ext cx="13093200" cy="638640"/>
          </a:xfrm>
          <a:prstGeom prst="roundRect">
            <a:avLst>
              <a:gd name="adj" fmla="val 708"/>
            </a:avLst>
          </a:prstGeom>
          <a:solidFill>
            <a:srgbClr val="e5dfd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9" name="Text 3"/>
          <p:cNvSpPr/>
          <p:nvPr/>
        </p:nvSpPr>
        <p:spPr>
          <a:xfrm>
            <a:off x="7155360" y="4552920"/>
            <a:ext cx="31896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1" lang="en-US" sz="25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1</a:t>
            </a:r>
            <a:endParaRPr b="0" lang="en-US" sz="2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0" name="Text 4"/>
          <p:cNvSpPr/>
          <p:nvPr/>
        </p:nvSpPr>
        <p:spPr>
          <a:xfrm>
            <a:off x="981360" y="5285160"/>
            <a:ext cx="3072960" cy="33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1" lang="en-US" sz="205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KeyBERT Implementation</a:t>
            </a:r>
            <a:endParaRPr b="0" lang="en-US" sz="20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1" name="Text 5"/>
          <p:cNvSpPr/>
          <p:nvPr/>
        </p:nvSpPr>
        <p:spPr>
          <a:xfrm>
            <a:off x="981360" y="5745600"/>
            <a:ext cx="12667320" cy="340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Leverages BERT embeddings to identify semantically relevant legal keywords with contextual understanding of legal terminology.</a:t>
            </a:r>
            <a:endParaRPr b="0" lang="en-US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2" name="Shape 6"/>
          <p:cNvSpPr/>
          <p:nvPr/>
        </p:nvSpPr>
        <p:spPr>
          <a:xfrm>
            <a:off x="745560" y="6561720"/>
            <a:ext cx="13138920" cy="904680"/>
          </a:xfrm>
          <a:prstGeom prst="roundRect">
            <a:avLst>
              <a:gd name="adj" fmla="val 3530"/>
            </a:avLst>
          </a:prstGeom>
          <a:solidFill>
            <a:srgbClr val="dbdbd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3" name="Image 1" descr="preencoded.png"/>
          <p:cNvPicPr/>
          <p:nvPr/>
        </p:nvPicPr>
        <p:blipFill>
          <a:blip r:embed="rId2"/>
          <a:stretch/>
        </p:blipFill>
        <p:spPr>
          <a:xfrm>
            <a:off x="958680" y="6893280"/>
            <a:ext cx="266040" cy="212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4" name="Text 7"/>
          <p:cNvSpPr/>
          <p:nvPr/>
        </p:nvSpPr>
        <p:spPr>
          <a:xfrm>
            <a:off x="1437840" y="6828120"/>
            <a:ext cx="12233520" cy="340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1" lang="en-US" sz="1650" strike="noStrike" u="none">
                <a:solidFill>
                  <a:srgbClr val="000000"/>
                </a:solidFill>
                <a:effectLst/>
                <a:uFillTx/>
                <a:latin typeface="Lato"/>
                <a:ea typeface="Lato"/>
              </a:rPr>
              <a:t>Example Keywords:</a:t>
            </a:r>
            <a:r>
              <a:rPr b="0" lang="en-US" sz="1650" strike="noStrike" u="none">
                <a:solidFill>
                  <a:srgbClr val="000000"/>
                </a:solidFill>
                <a:effectLst/>
                <a:uFillTx/>
                <a:latin typeface="Lato"/>
                <a:ea typeface="Lato"/>
              </a:rPr>
              <a:t> "FDA approvals", "Subpart H", "drug safety program", "regulatory compliance", "judicial review"</a:t>
            </a:r>
            <a:endParaRPr b="0" lang="en-US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mage 0" descr="preencoded.png"/>
          <p:cNvPicPr/>
          <p:nvPr/>
        </p:nvPicPr>
        <p:blipFill>
          <a:blip r:embed="rId1"/>
          <a:stretch/>
        </p:blipFill>
        <p:spPr>
          <a:xfrm>
            <a:off x="756000" y="594000"/>
            <a:ext cx="13118040" cy="74376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0"/>
          <p:cNvSpPr/>
          <p:nvPr/>
        </p:nvSpPr>
        <p:spPr>
          <a:xfrm>
            <a:off x="793800" y="1602000"/>
            <a:ext cx="905004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1" lang="en-US" sz="44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Intelligent Sentence Scoring System</a:t>
            </a:r>
            <a:endParaRPr b="0" lang="en-US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7" name="Text 1"/>
          <p:cNvSpPr/>
          <p:nvPr/>
        </p:nvSpPr>
        <p:spPr>
          <a:xfrm>
            <a:off x="793800" y="2877840"/>
            <a:ext cx="340200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300"/>
              </a:lnSpc>
              <a:tabLst>
                <a:tab algn="l" pos="0"/>
              </a:tabLst>
            </a:pPr>
            <a:r>
              <a:rPr b="1" lang="en-US" sz="26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Scoring Methodology</a:t>
            </a:r>
            <a:endParaRPr b="0" lang="en-US" sz="2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8" name="Text 2"/>
          <p:cNvSpPr/>
          <p:nvPr/>
        </p:nvSpPr>
        <p:spPr>
          <a:xfrm>
            <a:off x="793800" y="3589920"/>
            <a:ext cx="6244200" cy="49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200"/>
              </a:lnSpc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49" name="Image 0" descr="preencoded.png"/>
          <p:cNvPicPr/>
          <p:nvPr/>
        </p:nvPicPr>
        <p:blipFill>
          <a:blip r:embed="rId1"/>
          <a:stretch/>
        </p:blipFill>
        <p:spPr>
          <a:xfrm>
            <a:off x="793800" y="3589920"/>
            <a:ext cx="6244200" cy="493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0" name="Text 3"/>
          <p:cNvSpPr/>
          <p:nvPr/>
        </p:nvSpPr>
        <p:spPr>
          <a:xfrm>
            <a:off x="793800" y="4371120"/>
            <a:ext cx="62442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Each sentence receives a relevance score based on the density and importance of legal keywords it contains.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1" name="Text 4"/>
          <p:cNvSpPr/>
          <p:nvPr/>
        </p:nvSpPr>
        <p:spPr>
          <a:xfrm>
            <a:off x="793800" y="530100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a4a4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Higher scores indicate greater legal significance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2" name="Text 5"/>
          <p:cNvSpPr/>
          <p:nvPr/>
        </p:nvSpPr>
        <p:spPr>
          <a:xfrm>
            <a:off x="793800" y="574308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a4a4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Weighted scoring for different keyword categories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3" name="Text 6"/>
          <p:cNvSpPr/>
          <p:nvPr/>
        </p:nvSpPr>
        <p:spPr>
          <a:xfrm>
            <a:off x="793800" y="618552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4a4a45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Context-aware relevance assessment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54" name="Image 1" descr="preencoded.png"/>
          <p:cNvPicPr/>
          <p:nvPr/>
        </p:nvPicPr>
        <p:blipFill>
          <a:blip r:embed="rId2"/>
          <a:stretch/>
        </p:blipFill>
        <p:spPr>
          <a:xfrm>
            <a:off x="7599600" y="2905920"/>
            <a:ext cx="3932280" cy="23310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8350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6" name="Text 0"/>
          <p:cNvSpPr/>
          <p:nvPr/>
        </p:nvSpPr>
        <p:spPr>
          <a:xfrm>
            <a:off x="793800" y="3682440"/>
            <a:ext cx="91018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1" lang="en-US" sz="4450" strike="noStrike" u="none">
                <a:solidFill>
                  <a:srgbClr val="282824"/>
                </a:solidFill>
                <a:effectLst/>
                <a:uFillTx/>
                <a:latin typeface="Lato Bold"/>
                <a:ea typeface="Lato Bold"/>
              </a:rPr>
              <a:t>Rule-Based Argument Classification</a:t>
            </a:r>
            <a:endParaRPr b="0" lang="en-US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7" name="Shape 1"/>
          <p:cNvSpPr/>
          <p:nvPr/>
        </p:nvSpPr>
        <p:spPr>
          <a:xfrm>
            <a:off x="793800" y="4731480"/>
            <a:ext cx="13042440" cy="1669320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8" name="Shape 2"/>
          <p:cNvSpPr/>
          <p:nvPr/>
        </p:nvSpPr>
        <p:spPr>
          <a:xfrm>
            <a:off x="793800" y="4731480"/>
            <a:ext cx="6521040" cy="1669320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9" name="Text 3"/>
          <p:cNvSpPr/>
          <p:nvPr/>
        </p:nvSpPr>
        <p:spPr>
          <a:xfrm>
            <a:off x="1020600" y="4958280"/>
            <a:ext cx="30942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"For" Position Keywords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0" name="Text 4"/>
          <p:cNvSpPr/>
          <p:nvPr/>
        </p:nvSpPr>
        <p:spPr>
          <a:xfrm>
            <a:off x="1020600" y="5448600"/>
            <a:ext cx="6067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oppose, unlawful, violate, challenge, restrict, prohibit, unconstitutional, breach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1" name="Shape 5"/>
          <p:cNvSpPr/>
          <p:nvPr/>
        </p:nvSpPr>
        <p:spPr>
          <a:xfrm>
            <a:off x="7315200" y="4731480"/>
            <a:ext cx="6521040" cy="1669320"/>
          </a:xfrm>
          <a:prstGeom prst="rect">
            <a:avLst/>
          </a:prstGeom>
          <a:solidFill>
            <a:srgbClr val="e5dfd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2" name="Shape 6"/>
          <p:cNvSpPr/>
          <p:nvPr/>
        </p:nvSpPr>
        <p:spPr>
          <a:xfrm>
            <a:off x="7315200" y="4731480"/>
            <a:ext cx="30240" cy="166932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3" name="Text 7"/>
          <p:cNvSpPr/>
          <p:nvPr/>
        </p:nvSpPr>
        <p:spPr>
          <a:xfrm>
            <a:off x="7542000" y="4958280"/>
            <a:ext cx="36079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4a4a45"/>
                </a:solidFill>
                <a:effectLst/>
                <a:uFillTx/>
                <a:latin typeface="Lato Bold"/>
                <a:ea typeface="Lato Bold"/>
              </a:rPr>
              <a:t>"Against" Position Keywords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4" name="Text 8"/>
          <p:cNvSpPr/>
          <p:nvPr/>
        </p:nvSpPr>
        <p:spPr>
          <a:xfrm>
            <a:off x="7542000" y="5448600"/>
            <a:ext cx="6067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access, ensure, promote, authorized, support, comply, legitimate, constitutional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5" name="Text 9"/>
          <p:cNvSpPr/>
          <p:nvPr/>
        </p:nvSpPr>
        <p:spPr>
          <a:xfrm>
            <a:off x="793800" y="6656400"/>
            <a:ext cx="13042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Our sophisticated classification system ensures balanced extraction with precisely </a:t>
            </a:r>
            <a:r>
              <a:rPr b="1" lang="en-US" sz="1750" strike="noStrike" u="none">
                <a:solidFill>
                  <a:srgbClr val="282824"/>
                </a:solidFill>
                <a:effectLst/>
                <a:uFillTx/>
                <a:latin typeface="Lato"/>
                <a:ea typeface="Lato"/>
              </a:rPr>
              <a:t>5 "For" arguments and 5 "Against" arguments</a:t>
            </a:r>
            <a:r>
              <a:rPr b="0" lang="en-US" sz="1750" strike="noStrike" u="none">
                <a:solidFill>
                  <a:srgbClr val="4a4a45"/>
                </a:solidFill>
                <a:effectLst/>
                <a:uFillTx/>
                <a:latin typeface="Lato"/>
                <a:ea typeface="Lato"/>
              </a:rPr>
              <a:t>, providing comprehensive perspective coverage for thorough legal preparation.</a:t>
            </a:r>
            <a:endParaRPr b="0" lang="en-US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Application>LibreOffice/25.2.6.2$Linux_X86_64 LibreOffice_project/0b720ef5e7394b1db407719d7da75840109af140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2025-09-25T09:53:32Z</dcterms:created>
  <dc:creator/>
  <dc:description/>
  <dc:language>en-US</dc:language>
  <cp:lastModifiedBy/>
  <dcterms:modified xsi:type="dcterms:W3CDTF">2025-09-25T15:49:44Z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12</vt:i4>
  </property>
  <property fmtid="{D5CDD505-2E9C-101B-9397-08002B2CF9AE}" pid="3" name="PresentationFormat">
    <vt:lpwstr>On-screen Show (16:9)</vt:lpwstr>
  </property>
  <property fmtid="{D5CDD505-2E9C-101B-9397-08002B2CF9AE}" pid="4" name="Slides">
    <vt:i4>12</vt:i4>
  </property>
</Properties>
</file>